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5148250" cx="9144000"/>
  <p:notesSz cx="6858000" cy="9144000"/>
  <p:embeddedFontLst>
    <p:embeddedFont>
      <p:font typeface="Ubuntu Light"/>
      <p:regular r:id="rId43"/>
      <p:bold r:id="rId44"/>
      <p:italic r:id="rId45"/>
      <p:boldItalic r:id="rId46"/>
    </p:embeddedFont>
    <p:embeddedFont>
      <p:font typeface="Ubuntu"/>
      <p:regular r:id="rId47"/>
      <p:bold r:id="rId48"/>
      <p:italic r:id="rId49"/>
      <p:boldItalic r:id="rId50"/>
    </p:embeddedFont>
    <p:embeddedFont>
      <p:font typeface="Helvetica Neue"/>
      <p:regular r:id="rId51"/>
      <p:bold r:id="rId52"/>
      <p:italic r:id="rId53"/>
      <p:boldItalic r:id="rId54"/>
    </p:embeddedFont>
    <p:embeddedFont>
      <p:font typeface="Helvetica Neue Light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1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UbuntuLight-bold.fntdata"/><Relationship Id="rId43" Type="http://schemas.openxmlformats.org/officeDocument/2006/relationships/font" Target="fonts/UbuntuLight-regular.fntdata"/><Relationship Id="rId46" Type="http://schemas.openxmlformats.org/officeDocument/2006/relationships/font" Target="fonts/UbuntuLight-boldItalic.fntdata"/><Relationship Id="rId45" Type="http://schemas.openxmlformats.org/officeDocument/2006/relationships/font" Target="fonts/Ubuntu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Ubuntu-bold.fntdata"/><Relationship Id="rId47" Type="http://schemas.openxmlformats.org/officeDocument/2006/relationships/font" Target="fonts/Ubuntu-regular.fntdata"/><Relationship Id="rId49" Type="http://schemas.openxmlformats.org/officeDocument/2006/relationships/font" Target="fonts/Ubuntu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HelveticaNeue-regular.fntdata"/><Relationship Id="rId50" Type="http://schemas.openxmlformats.org/officeDocument/2006/relationships/font" Target="fonts/Ubuntu-boldItalic.fntdata"/><Relationship Id="rId53" Type="http://schemas.openxmlformats.org/officeDocument/2006/relationships/font" Target="fonts/HelveticaNeue-italic.fntdata"/><Relationship Id="rId52" Type="http://schemas.openxmlformats.org/officeDocument/2006/relationships/font" Target="fonts/HelveticaNeue-bold.fntdata"/><Relationship Id="rId11" Type="http://schemas.openxmlformats.org/officeDocument/2006/relationships/slide" Target="slides/slide5.xml"/><Relationship Id="rId55" Type="http://schemas.openxmlformats.org/officeDocument/2006/relationships/font" Target="fonts/HelveticaNeueLight-regular.fntdata"/><Relationship Id="rId10" Type="http://schemas.openxmlformats.org/officeDocument/2006/relationships/slide" Target="slides/slide4.xml"/><Relationship Id="rId54" Type="http://schemas.openxmlformats.org/officeDocument/2006/relationships/font" Target="fonts/HelveticaNeue-boldItalic.fntdata"/><Relationship Id="rId13" Type="http://schemas.openxmlformats.org/officeDocument/2006/relationships/slide" Target="slides/slide7.xml"/><Relationship Id="rId57" Type="http://schemas.openxmlformats.org/officeDocument/2006/relationships/font" Target="fonts/HelveticaNeueLight-italic.fntdata"/><Relationship Id="rId12" Type="http://schemas.openxmlformats.org/officeDocument/2006/relationships/slide" Target="slides/slide6.xml"/><Relationship Id="rId56" Type="http://schemas.openxmlformats.org/officeDocument/2006/relationships/font" Target="fonts/HelveticaNeueLight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58" Type="http://schemas.openxmlformats.org/officeDocument/2006/relationships/font" Target="fonts/HelveticaNeueLight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a50f0eda1f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174" name="Google Shape;174;g2a50f0eda1f_1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a50f9a394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181" name="Google Shape;181;g2a50f9a394d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0090c4492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30090c4492a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a50f0eda1f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194" name="Google Shape;194;g2a50f0eda1f_1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a50f9a39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01" name="Google Shape;201;g2a50f9a394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a50f9a394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08" name="Google Shape;208;g2a50f9a394d_0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a50f9a394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15" name="Google Shape;215;g2a50f9a394d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a50f9a394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22" name="Google Shape;222;g2a50f9a394d_0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a50f9a394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29" name="Google Shape;229;g2a50f9a394d_0_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a50f9a394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36" name="Google Shape;236;g2a50f9a394d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83c7204e9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283c7204e99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50f9a394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43" name="Google Shape;243;g2a50f9a394d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a50f9a394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50" name="Google Shape;250;g2a50f9a394d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24f049771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324f049771c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50f9a394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63" name="Google Shape;263;g2a50f9a394d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a50f9a394d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70" name="Google Shape;270;g2a50f9a394d_0_9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a50f9a394d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77" name="Google Shape;277;g2a50f9a394d_0_9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a50f9a394d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86" name="Google Shape;286;g2a50f9a394d_0_1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a50f9a394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293" name="Google Shape;293;g2a50f9a394d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a50f9a394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300" name="Google Shape;300;g2a50f9a394d_0_1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a50f9a394d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307" name="Google Shape;307;g2a50f9a394d_0_1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090c4492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127" name="Google Shape;127;g30090c4492a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a50f9a394d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2a50f9a394d_0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a50f9a394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319" name="Google Shape;319;g2a50f9a394d_0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a50f9a394d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326" name="Google Shape;326;g2a50f9a394d_0_1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2509a1a3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32509a1a3cf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2509a1a3c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339" name="Google Shape;339;g32509a1a3cf_0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00a60f909c_6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300a60f909c_6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0090c4492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30090c4492a_0_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0090c4492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141" name="Google Shape;141;g30090c4492a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24f049771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324f049771c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24f049771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153" name="Google Shape;153;g324f049771c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24f049771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US"/>
              <a:t>Although</a:t>
            </a:r>
            <a:r>
              <a:rPr lang="en-US"/>
              <a:t> Sentry libraries does a pretty good job in </a:t>
            </a:r>
            <a:r>
              <a:rPr lang="en-US"/>
              <a:t>anonymizing</a:t>
            </a:r>
            <a:r>
              <a:rPr lang="en-US"/>
              <a:t> data from apps. NEVER send valuable data to Sentry</a:t>
            </a:r>
            <a:endParaRPr/>
          </a:p>
        </p:txBody>
      </p:sp>
      <p:sp>
        <p:nvSpPr>
          <p:cNvPr id="160" name="Google Shape;160;g324f049771c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24f049771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  <p:sp>
        <p:nvSpPr>
          <p:cNvPr id="167" name="Google Shape;167;g324f049771c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57200" y="205200"/>
            <a:ext cx="8229240" cy="3983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457200" y="1204560"/>
            <a:ext cx="822924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2" type="body"/>
          </p:nvPr>
        </p:nvSpPr>
        <p:spPr>
          <a:xfrm>
            <a:off x="457200" y="2764080"/>
            <a:ext cx="822924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45720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2" type="body"/>
          </p:nvPr>
        </p:nvSpPr>
        <p:spPr>
          <a:xfrm>
            <a:off x="467424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3" type="body"/>
          </p:nvPr>
        </p:nvSpPr>
        <p:spPr>
          <a:xfrm>
            <a:off x="457200" y="276408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4" type="body"/>
          </p:nvPr>
        </p:nvSpPr>
        <p:spPr>
          <a:xfrm>
            <a:off x="4674240" y="276408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457200" y="120456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2" type="body"/>
          </p:nvPr>
        </p:nvSpPr>
        <p:spPr>
          <a:xfrm>
            <a:off x="3239640" y="120456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3" type="body"/>
          </p:nvPr>
        </p:nvSpPr>
        <p:spPr>
          <a:xfrm>
            <a:off x="6022080" y="120456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4" type="body"/>
          </p:nvPr>
        </p:nvSpPr>
        <p:spPr>
          <a:xfrm>
            <a:off x="457200" y="276408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5" type="body"/>
          </p:nvPr>
        </p:nvSpPr>
        <p:spPr>
          <a:xfrm>
            <a:off x="3239640" y="276408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6" type="body"/>
          </p:nvPr>
        </p:nvSpPr>
        <p:spPr>
          <a:xfrm>
            <a:off x="6022080" y="276408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457200" y="205200"/>
            <a:ext cx="8229240" cy="3983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457200" y="1204560"/>
            <a:ext cx="822924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457200" y="1204560"/>
            <a:ext cx="822924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" type="body"/>
          </p:nvPr>
        </p:nvSpPr>
        <p:spPr>
          <a:xfrm>
            <a:off x="457200" y="1204560"/>
            <a:ext cx="401580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2" type="body"/>
          </p:nvPr>
        </p:nvSpPr>
        <p:spPr>
          <a:xfrm>
            <a:off x="4674240" y="1204560"/>
            <a:ext cx="401580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1" type="body"/>
          </p:nvPr>
        </p:nvSpPr>
        <p:spPr>
          <a:xfrm>
            <a:off x="45720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2" type="body"/>
          </p:nvPr>
        </p:nvSpPr>
        <p:spPr>
          <a:xfrm>
            <a:off x="4674240" y="1204560"/>
            <a:ext cx="401580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3" type="body"/>
          </p:nvPr>
        </p:nvSpPr>
        <p:spPr>
          <a:xfrm>
            <a:off x="457200" y="276408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" type="body"/>
          </p:nvPr>
        </p:nvSpPr>
        <p:spPr>
          <a:xfrm>
            <a:off x="457200" y="1204560"/>
            <a:ext cx="401580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2" type="body"/>
          </p:nvPr>
        </p:nvSpPr>
        <p:spPr>
          <a:xfrm>
            <a:off x="467424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3" type="body"/>
          </p:nvPr>
        </p:nvSpPr>
        <p:spPr>
          <a:xfrm>
            <a:off x="4674240" y="276408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" type="body"/>
          </p:nvPr>
        </p:nvSpPr>
        <p:spPr>
          <a:xfrm>
            <a:off x="45720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2" type="body"/>
          </p:nvPr>
        </p:nvSpPr>
        <p:spPr>
          <a:xfrm>
            <a:off x="467424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3" type="body"/>
          </p:nvPr>
        </p:nvSpPr>
        <p:spPr>
          <a:xfrm>
            <a:off x="457200" y="2764080"/>
            <a:ext cx="822924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" type="body"/>
          </p:nvPr>
        </p:nvSpPr>
        <p:spPr>
          <a:xfrm>
            <a:off x="457200" y="1204560"/>
            <a:ext cx="822924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2" type="body"/>
          </p:nvPr>
        </p:nvSpPr>
        <p:spPr>
          <a:xfrm>
            <a:off x="457200" y="2764080"/>
            <a:ext cx="822924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1" type="body"/>
          </p:nvPr>
        </p:nvSpPr>
        <p:spPr>
          <a:xfrm>
            <a:off x="45720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2" type="body"/>
          </p:nvPr>
        </p:nvSpPr>
        <p:spPr>
          <a:xfrm>
            <a:off x="467424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3" type="body"/>
          </p:nvPr>
        </p:nvSpPr>
        <p:spPr>
          <a:xfrm>
            <a:off x="457200" y="276408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4" type="body"/>
          </p:nvPr>
        </p:nvSpPr>
        <p:spPr>
          <a:xfrm>
            <a:off x="4674240" y="276408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6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6"/>
          <p:cNvSpPr txBox="1"/>
          <p:nvPr>
            <p:ph idx="1" type="body"/>
          </p:nvPr>
        </p:nvSpPr>
        <p:spPr>
          <a:xfrm>
            <a:off x="457200" y="120456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2" type="body"/>
          </p:nvPr>
        </p:nvSpPr>
        <p:spPr>
          <a:xfrm>
            <a:off x="3239640" y="120456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3" type="body"/>
          </p:nvPr>
        </p:nvSpPr>
        <p:spPr>
          <a:xfrm>
            <a:off x="6022080" y="120456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4" type="body"/>
          </p:nvPr>
        </p:nvSpPr>
        <p:spPr>
          <a:xfrm>
            <a:off x="457200" y="276408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5" type="body"/>
          </p:nvPr>
        </p:nvSpPr>
        <p:spPr>
          <a:xfrm>
            <a:off x="3239640" y="276408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6" type="body"/>
          </p:nvPr>
        </p:nvSpPr>
        <p:spPr>
          <a:xfrm>
            <a:off x="6022080" y="2764080"/>
            <a:ext cx="26496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4"/>
          <p:cNvSpPr txBox="1"/>
          <p:nvPr>
            <p:ph idx="1" type="subTitle"/>
          </p:nvPr>
        </p:nvSpPr>
        <p:spPr>
          <a:xfrm>
            <a:off x="457200" y="1204560"/>
            <a:ext cx="822924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"/>
          <p:cNvSpPr txBox="1"/>
          <p:nvPr>
            <p:ph idx="1" type="body"/>
          </p:nvPr>
        </p:nvSpPr>
        <p:spPr>
          <a:xfrm>
            <a:off x="457200" y="1204560"/>
            <a:ext cx="822924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6"/>
          <p:cNvSpPr txBox="1"/>
          <p:nvPr>
            <p:ph idx="1" type="body"/>
          </p:nvPr>
        </p:nvSpPr>
        <p:spPr>
          <a:xfrm>
            <a:off x="457200" y="1204560"/>
            <a:ext cx="401580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6"/>
          <p:cNvSpPr txBox="1"/>
          <p:nvPr>
            <p:ph idx="2" type="body"/>
          </p:nvPr>
        </p:nvSpPr>
        <p:spPr>
          <a:xfrm>
            <a:off x="4674240" y="1204560"/>
            <a:ext cx="401580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1" type="body"/>
          </p:nvPr>
        </p:nvSpPr>
        <p:spPr>
          <a:xfrm>
            <a:off x="45720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2" type="body"/>
          </p:nvPr>
        </p:nvSpPr>
        <p:spPr>
          <a:xfrm>
            <a:off x="4674240" y="1204560"/>
            <a:ext cx="401580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3" type="body"/>
          </p:nvPr>
        </p:nvSpPr>
        <p:spPr>
          <a:xfrm>
            <a:off x="457200" y="276408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" type="body"/>
          </p:nvPr>
        </p:nvSpPr>
        <p:spPr>
          <a:xfrm>
            <a:off x="457200" y="1204560"/>
            <a:ext cx="401580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2" type="body"/>
          </p:nvPr>
        </p:nvSpPr>
        <p:spPr>
          <a:xfrm>
            <a:off x="467424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3" type="body"/>
          </p:nvPr>
        </p:nvSpPr>
        <p:spPr>
          <a:xfrm>
            <a:off x="4674240" y="276408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45720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2" type="body"/>
          </p:nvPr>
        </p:nvSpPr>
        <p:spPr>
          <a:xfrm>
            <a:off x="4674240" y="1204560"/>
            <a:ext cx="4015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3" type="body"/>
          </p:nvPr>
        </p:nvSpPr>
        <p:spPr>
          <a:xfrm>
            <a:off x="457200" y="2764080"/>
            <a:ext cx="822924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18.jp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4419720" y="4631400"/>
            <a:ext cx="2133720" cy="27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57200" y="1204560"/>
            <a:ext cx="822924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zadi_hexy.jpg" id="58" name="Google Shape;58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8000"/>
          </a:xfrm>
          <a:prstGeom prst="rect">
            <a:avLst/>
          </a:prstGeom>
          <a:noFill/>
          <a:ln>
            <a:noFill/>
          </a:ln>
          <a:effectLst>
            <a:outerShdw dir="5400000" dist="23040">
              <a:srgbClr val="000000">
                <a:alpha val="34901"/>
              </a:srgbClr>
            </a:outerShdw>
          </a:effectLst>
        </p:spPr>
      </p:pic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4419720" y="4631400"/>
            <a:ext cx="2133720" cy="27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" name="Google Shape;60;p14"/>
          <p:cNvSpPr txBox="1"/>
          <p:nvPr>
            <p:ph type="title"/>
          </p:nvPr>
        </p:nvSpPr>
        <p:spPr>
          <a:xfrm>
            <a:off x="457200" y="205200"/>
            <a:ext cx="8229240" cy="858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457200" y="1204560"/>
            <a:ext cx="8229240" cy="2985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Relationship Id="rId4" Type="http://schemas.openxmlformats.org/officeDocument/2006/relationships/image" Target="../media/image12.png"/><Relationship Id="rId5" Type="http://schemas.openxmlformats.org/officeDocument/2006/relationships/image" Target="../media/image10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Relationship Id="rId4" Type="http://schemas.openxmlformats.org/officeDocument/2006/relationships/image" Target="../media/image2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9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9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7"/>
          <p:cNvSpPr txBox="1"/>
          <p:nvPr/>
        </p:nvSpPr>
        <p:spPr>
          <a:xfrm>
            <a:off x="568800" y="-46440"/>
            <a:ext cx="8006040" cy="434808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Never Gonna Give Sen</a:t>
            </a: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try</a:t>
            </a:r>
            <a:r>
              <a:rPr lang="en-US" sz="60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 Down</a:t>
            </a:r>
            <a:endParaRPr sz="60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 Story About Sadness, Eternity, </a:t>
            </a:r>
            <a:r>
              <a:rPr b="1" lang="en-US" sz="2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Nuisance</a:t>
            </a:r>
            <a:r>
              <a:rPr b="1" lang="en-US" sz="2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and Trying</a:t>
            </a:r>
            <a:endParaRPr b="1" sz="2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5" name="Google Shape;115;p27"/>
          <p:cNvSpPr txBox="1"/>
          <p:nvPr/>
        </p:nvSpPr>
        <p:spPr>
          <a:xfrm>
            <a:off x="1175760" y="3606480"/>
            <a:ext cx="6792840" cy="49284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Pavel Strobl / </a:t>
            </a:r>
            <a:r>
              <a:rPr lang="en-US" sz="18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Prusa Research </a:t>
            </a:r>
            <a:r>
              <a:rPr b="0" i="0" lang="en-US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/ </a:t>
            </a:r>
            <a:r>
              <a:rPr lang="en-US" sz="18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pubel.dev</a:t>
            </a:r>
            <a:r>
              <a:rPr b="0" i="0" lang="en-US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/ v</a:t>
            </a:r>
            <a:r>
              <a:rPr lang="en-US" sz="18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0</a:t>
            </a:r>
            <a:r>
              <a:rPr b="0" i="0" lang="en-US" sz="1800" u="none" cap="none" strike="noStrike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.</a:t>
            </a:r>
            <a:r>
              <a:rPr lang="en-US" sz="18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2.3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6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SaaS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7" name="Google Shape;177;p36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Calculation can be pretty confusing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Transactions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Errors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Session Replays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Attachments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Easy budgeting per team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If budget is drained then team is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basically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blind for the rest of the month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78" name="Google Shape;17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5350" y="678865"/>
            <a:ext cx="2506951" cy="3790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 both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4" name="Google Shape;184;p37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 project that knows how to behave 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can be leveraged to SaaS 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improve their quality of life for developers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Others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self-hosted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millions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of errors can be handled locally 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preventing </a:t>
            </a:r>
            <a:r>
              <a:rPr i="1"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AWS-like invoice</a:t>
            </a:r>
            <a:endParaRPr i="1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85" name="Google Shape;1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5350" y="678865"/>
            <a:ext cx="2506951" cy="3790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5350" y="678875"/>
            <a:ext cx="2506950" cy="379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8"/>
          <p:cNvSpPr txBox="1"/>
          <p:nvPr/>
        </p:nvSpPr>
        <p:spPr>
          <a:xfrm>
            <a:off x="1077840" y="1564200"/>
            <a:ext cx="6989700" cy="2019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Just deploy it already</a:t>
            </a:r>
            <a:endParaRPr b="0" i="0" sz="6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9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Kubernetes it is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7" name="Google Shape;197;p39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Using helm chart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Easiest way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Not officially supported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And it’s sometimes like that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Running Sentry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In Kubernetes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Is far from ideal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Best option for us	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Bare-metal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docker-compose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98" name="Google Shape;19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0725" y="1707340"/>
            <a:ext cx="2638425" cy="173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40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components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4" name="Google Shape;204;p40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This is going to be long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MemcacheD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PostgreSQL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Clickhouse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Kafka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Redis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Zookeeper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Billing Metrics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Cron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Generic Metrics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05" name="Google Shape;20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350" y="1644386"/>
            <a:ext cx="2914100" cy="18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1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Ingest Consumer Attachments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Ingest Consumer Events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Ingest Consumer Transactions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Ingest Monitors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Ingest Occurrences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Ingest Profiles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Ingest Replay Recordings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Issue Occurrences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Metrics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1" name="Google Shape;211;p41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components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2" name="Google Shape;21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350" y="1644386"/>
            <a:ext cx="2914100" cy="18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2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10000"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Post Process Forward Errors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Post Process Forward Issue Platform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Post Process Forward Transactions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Relay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Sessions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API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Generic Metrics Counters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Generic Metrics Counters Consumer 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8" name="Google Shape;218;p42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components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19" name="Google Shape;21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350" y="1644386"/>
            <a:ext cx="2914100" cy="18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3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Generic Metrics Sets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Group Attributes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Metrics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Outcomes Billing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Outcomes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Profiling Functions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Profiling Profiles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Replacer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Replays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Spans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components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6" name="Google Shape;22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350" y="1644386"/>
            <a:ext cx="2914100" cy="18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4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Subscription Consumer Events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Subscription Consumer Metrics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Subscription Consumer Transactions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Snuba Transactions Consumer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Subscription Consumer Events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Subscription Consumer Generic Metrics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Subscription Consumer Metrics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Subscription Consumer Transactions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Symbolicator API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32" name="Google Shape;232;p44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components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33" name="Google Shape;23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350" y="1644386"/>
            <a:ext cx="2914100" cy="18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5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Vroom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Web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Worker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Worker Events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Worker Transactions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 Light"/>
                <a:ea typeface="Ubuntu Light"/>
                <a:cs typeface="Ubuntu Light"/>
                <a:sym typeface="Ubuntu Light"/>
              </a:rPr>
              <a:t>I forgot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RabbitMQ </a:t>
            </a:r>
            <a:r>
              <a:rPr lang="en-US">
                <a:solidFill>
                  <a:schemeClr val="dk1"/>
                </a:solidFill>
                <a:latin typeface="Ubuntu Light"/>
                <a:ea typeface="Ubuntu Light"/>
                <a:cs typeface="Ubuntu Light"/>
                <a:sym typeface="Ubuntu Light"/>
              </a:rPr>
              <a:t>in the </a:t>
            </a:r>
            <a:r>
              <a:rPr lang="en-US">
                <a:solidFill>
                  <a:schemeClr val="dk1"/>
                </a:solidFill>
                <a:latin typeface="Ubuntu Light"/>
                <a:ea typeface="Ubuntu Light"/>
                <a:cs typeface="Ubuntu Light"/>
                <a:sym typeface="Ubuntu Light"/>
              </a:rPr>
              <a:t>beginning</a:t>
            </a:r>
            <a:endParaRPr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And that’s all folks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39" name="Google Shape;239;p45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components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0" name="Google Shape;24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4350" y="1644386"/>
            <a:ext cx="2914100" cy="18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whoami</a:t>
            </a:r>
            <a:endParaRPr b="0" i="0" sz="3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8"/>
          <p:cNvSpPr txBox="1"/>
          <p:nvPr>
            <p:ph idx="1" type="body"/>
          </p:nvPr>
        </p:nvSpPr>
        <p:spPr>
          <a:xfrm>
            <a:off x="503650" y="1204549"/>
            <a:ext cx="40158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Platform</a:t>
            </a:r>
            <a:r>
              <a:rPr lang="en-US">
                <a:latin typeface="Ubuntu"/>
                <a:ea typeface="Ubuntu"/>
                <a:cs typeface="Ubuntu"/>
                <a:sym typeface="Ubuntu"/>
              </a:rPr>
              <a:t> Engineer at Prusa Research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Cloud Native Prague co-organizer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Observability and platform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Homebrewer 🍺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Plays with hardware and software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3D printers 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Cars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Embedded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2" name="Google Shape;122;p28"/>
          <p:cNvSpPr txBox="1"/>
          <p:nvPr>
            <p:ph idx="2" type="body"/>
          </p:nvPr>
        </p:nvSpPr>
        <p:spPr>
          <a:xfrm>
            <a:off x="4674250" y="1737949"/>
            <a:ext cx="40158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Pavel Strobl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		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0800" y="924405"/>
            <a:ext cx="1542700" cy="1781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2000" y="3211775"/>
            <a:ext cx="1460301" cy="93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6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components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6" name="Google Shape;246;p46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As I said -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It takes time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Configuration hell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Easy to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forget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something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Easy to misconfigure something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Upgrading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gl hf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Issues with Sentry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Issues with Helm chart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It takes about 40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minutes to deploy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47" name="Google Shape;24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9800" y="1548574"/>
            <a:ext cx="3048600" cy="252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7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path to success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3" name="Google Shape;253;p47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After loooooong configuring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And deploying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It’s online!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SSO runs fine - with one domain*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Projects are being added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Errors flows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Everything seemed nice and cosy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54" name="Google Shape;25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9500" y="1502553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7"/>
          <p:cNvSpPr txBox="1"/>
          <p:nvPr/>
        </p:nvSpPr>
        <p:spPr>
          <a:xfrm>
            <a:off x="433000" y="4665250"/>
            <a:ext cx="44415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omic Sans MS"/>
                <a:ea typeface="Comic Sans MS"/>
                <a:cs typeface="Comic Sans MS"/>
                <a:sym typeface="Comic Sans MS"/>
              </a:rPr>
              <a:t>*or more if you know how</a:t>
            </a:r>
            <a:endParaRPr sz="12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8"/>
          <p:cNvSpPr txBox="1"/>
          <p:nvPr/>
        </p:nvSpPr>
        <p:spPr>
          <a:xfrm>
            <a:off x="1077840" y="1564200"/>
            <a:ext cx="6989700" cy="2019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The story of how I used to have long hair</a:t>
            </a:r>
            <a:endParaRPr b="0" i="0" sz="6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9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pain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6" name="Google Shape;266;p49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Running it in Kubernetes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Not so optimized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Even as a code it’s pain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Upgrades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Just don’t 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Only when needed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Very difficult to cost-optimized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Very expensive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67" name="Google Shape;267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5425" y="678865"/>
            <a:ext cx="3033725" cy="3790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0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pain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3" name="Google Shape;273;p50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Heavy load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Can lead to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unforeseen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consequences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Up to 1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million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transactions per month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Rookie numbers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Other components started failing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Pressured hard drives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Yes, we had PV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Noisy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neighbor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Kafka I’m looking at you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74" name="Google Shape;27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4350" y="1205340"/>
            <a:ext cx="3561050" cy="2673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1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pain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0" name="Google Shape;280;p51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Heavy load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Issue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Reasoning with developers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Sending 100% of data is not a good idea 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Sentry is designed for 1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million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transactions per month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We did 1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million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per hour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Very nice and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beautiful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indeed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81" name="Google Shape;28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9100" y="684790"/>
            <a:ext cx="2720041" cy="3790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4125" y="2456975"/>
            <a:ext cx="320100" cy="32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7375" y="4044598"/>
            <a:ext cx="368152" cy="368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2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pain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9" name="Google Shape;289;p52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After heavy load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Sentry PSQL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2 Ti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Clickhouse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3x 600 Gi + Broken sharding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Still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enormous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compute load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Even when “idling”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Until recently - constantly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broken Kafka topics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My missing hair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90" name="Google Shape;29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1050" y="678865"/>
            <a:ext cx="2506951" cy="3790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3"/>
          <p:cNvSpPr txBox="1"/>
          <p:nvPr>
            <p:ph idx="1" type="body"/>
          </p:nvPr>
        </p:nvSpPr>
        <p:spPr>
          <a:xfrm>
            <a:off x="503650" y="1214725"/>
            <a:ext cx="4774500" cy="420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Sentry took almost ⅓ of my time last year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At this moment it’s finally stable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kinda - occasional OOM is still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prevalent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still issues with topics but they are restarting automatically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Still a lot of transactions into Sentry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Upgrading…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upgrading… upgrading… upgrading… upgrading… upgrading… upgrading… upgrading… upgrading… upgrading… upgrading… upgrading… upgrading… upgrading… upgrading… upgrading… upgrading… upgrading… 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96" name="Google Shape;296;p53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definition of insanity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97" name="Google Shape;29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2550" y="1807100"/>
            <a:ext cx="3286525" cy="184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definition of insanity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3" name="Google Shape;303;p54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Upgrading is hell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Even Doomguy would retreat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Reverting is almost impossible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Migrations works sometimes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If clickhouse migration stopped working you are cooked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More than from Gordon Ramsay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Errors with no solutions 🤌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Solution?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04" name="Google Shape;30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8500" y="1085990"/>
            <a:ext cx="3561050" cy="3445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5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definition of insanity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0" name="Google Shape;310;p55"/>
          <p:cNvSpPr txBox="1"/>
          <p:nvPr>
            <p:ph idx="1" type="body"/>
          </p:nvPr>
        </p:nvSpPr>
        <p:spPr>
          <a:xfrm>
            <a:off x="503650" y="1204550"/>
            <a:ext cx="4774500" cy="432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Just not upgrade right?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Right?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But developers wants more features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More features almost certainly equals more broken Sentry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So you upgrade Sentry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It does not work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So you are working on fix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And developers complains that Sentry is down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And you're starting to get PTSD from Slack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And then you try to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11" name="Google Shape;31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8500" y="1085990"/>
            <a:ext cx="3561050" cy="3445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cat agenda</a:t>
            </a:r>
            <a:endParaRPr b="0" i="0" sz="3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9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Quick reminder what Sentry is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Self-hosted vs. SaaS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Main difference between them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Why to self-host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Why not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Getting started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Running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Takeaways from self-hosting Sentry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31" name="Google Shape;13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3925" y="1281375"/>
            <a:ext cx="2045825" cy="269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7625" y="1126150"/>
            <a:ext cx="2895950" cy="289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33733">
            <a:off x="4929257" y="1846646"/>
            <a:ext cx="3815160" cy="1331058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19050">
              <a:schemeClr val="lt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6"/>
          <p:cNvSpPr txBox="1"/>
          <p:nvPr/>
        </p:nvSpPr>
        <p:spPr>
          <a:xfrm>
            <a:off x="1077840" y="1564200"/>
            <a:ext cx="6989700" cy="2019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Takeaway</a:t>
            </a:r>
            <a:endParaRPr b="0" i="0" sz="6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7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Takeaway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2" name="Google Shape;322;p57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Don’t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23" name="Google Shape;32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625" y="1170599"/>
            <a:ext cx="2552800" cy="327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8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Takeaway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9" name="Google Shape;329;p58"/>
          <p:cNvSpPr txBox="1"/>
          <p:nvPr>
            <p:ph idx="1" type="body"/>
          </p:nvPr>
        </p:nvSpPr>
        <p:spPr>
          <a:xfrm>
            <a:off x="503650" y="1204550"/>
            <a:ext cx="4774500" cy="388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Self-hosted when you have extreme load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So the pricing is unreasonable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You need to allocate up to one person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Even more if you don’t have</a:t>
            </a:r>
            <a:b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Mr. Know-It-All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Alternatives?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GlitchTip…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An experience I never wanted to have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30" name="Google Shape;33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625" y="1170599"/>
            <a:ext cx="2552800" cy="327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8912" y="1107537"/>
            <a:ext cx="3402224" cy="340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9"/>
          <p:cNvSpPr txBox="1"/>
          <p:nvPr/>
        </p:nvSpPr>
        <p:spPr>
          <a:xfrm>
            <a:off x="1077840" y="1564200"/>
            <a:ext cx="6989700" cy="2019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One more thing</a:t>
            </a:r>
            <a:endParaRPr b="0" i="0" sz="6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60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are hiring!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2" name="Google Shape;342;p60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3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DevOps Engineer</a:t>
            </a:r>
            <a:endParaRPr b="1" sz="23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Prometheus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Grafana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OpenTofu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ArgoCD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Gitlab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Kubernetes (GKE)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3D printers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And much much more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❤️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43" name="Google Shape;34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9225" y="793602"/>
            <a:ext cx="3561047" cy="35610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61"/>
          <p:cNvSpPr txBox="1"/>
          <p:nvPr/>
        </p:nvSpPr>
        <p:spPr>
          <a:xfrm>
            <a:off x="1077840" y="1564200"/>
            <a:ext cx="6989700" cy="2019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Q &amp; A</a:t>
            </a:r>
            <a:endParaRPr b="0" i="0" sz="6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62"/>
          <p:cNvSpPr txBox="1"/>
          <p:nvPr/>
        </p:nvSpPr>
        <p:spPr>
          <a:xfrm>
            <a:off x="1077840" y="1564200"/>
            <a:ext cx="6989700" cy="2019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The end</a:t>
            </a:r>
            <a:endParaRPr b="1" sz="60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/>
          <p:nvPr/>
        </p:nvSpPr>
        <p:spPr>
          <a:xfrm>
            <a:off x="1077840" y="1564200"/>
            <a:ext cx="6989760" cy="201888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What is </a:t>
            </a:r>
            <a:r>
              <a:rPr b="1" lang="en-US" sz="6000" strike="sng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Love</a:t>
            </a: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 Sentry?</a:t>
            </a:r>
            <a:endParaRPr b="0" i="0" sz="6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is Sentry?</a:t>
            </a:r>
            <a:endParaRPr b="0" i="0" sz="3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31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Exception handling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APM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Profiling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Tracing 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Uptime monitoring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Cron monitoring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Session replays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Whew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That’s a lot of stuff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45" name="Google Shape;1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33733">
            <a:off x="4929257" y="1846646"/>
            <a:ext cx="3815160" cy="1331058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5400000" dist="19050">
              <a:schemeClr val="lt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/>
        </p:nvSpPr>
        <p:spPr>
          <a:xfrm>
            <a:off x="1077840" y="1564200"/>
            <a:ext cx="6989700" cy="2019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Self-hosted vs. SaaS</a:t>
            </a:r>
            <a:endParaRPr b="0" i="0" sz="6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3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Self-hosted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6" name="Google Shape;156;p33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You don’t send data “to the cloud”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Yeah, technically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It’s open-source so it is </a:t>
            </a:r>
            <a:r>
              <a:rPr b="1" lang="en-US">
                <a:latin typeface="Comic Sans MS"/>
                <a:ea typeface="Comic Sans MS"/>
                <a:cs typeface="Comic Sans MS"/>
                <a:sym typeface="Comic Sans MS"/>
              </a:rPr>
              <a:t>“free”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Oh sweet summer child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Can run on a single computer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If you really hate yourself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Can be integrated within your stack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Docker, K8s you have it all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…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Right?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57" name="Google Shape;1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5350" y="678865"/>
            <a:ext cx="2506951" cy="3790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Self-hosted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3" name="Google Shape;163;p34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You don’t send data “to the cloud”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Only a bit valid reason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It’s open-source so it is </a:t>
            </a:r>
            <a:r>
              <a:rPr b="1" lang="en-US">
                <a:latin typeface="Comic Sans MS"/>
                <a:ea typeface="Comic Sans MS"/>
                <a:cs typeface="Comic Sans MS"/>
                <a:sym typeface="Comic Sans MS"/>
              </a:rPr>
              <a:t>“free”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If you don’t count e</a:t>
            </a:r>
            <a:r>
              <a:rPr lang="en-US">
                <a:latin typeface="Ubuntu"/>
                <a:ea typeface="Ubuntu"/>
                <a:cs typeface="Ubuntu"/>
                <a:sym typeface="Ubuntu"/>
              </a:rPr>
              <a:t>mployees and </a:t>
            </a:r>
            <a:r>
              <a:rPr lang="en-US">
                <a:latin typeface="Ubuntu"/>
                <a:ea typeface="Ubuntu"/>
                <a:cs typeface="Ubuntu"/>
                <a:sym typeface="Ubuntu"/>
              </a:rPr>
              <a:t>compute power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Can run on a single computer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Don’t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Can be integrated within your stack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Officially only docker-compose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-"/>
            </a:pPr>
            <a:r>
              <a:rPr lang="en-US">
                <a:latin typeface="Ubuntu"/>
                <a:ea typeface="Ubuntu"/>
                <a:cs typeface="Ubuntu"/>
                <a:sym typeface="Ubuntu"/>
              </a:rPr>
              <a:t>Unofficially helm chart ❤️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64" name="Google Shape;16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5350" y="678865"/>
            <a:ext cx="2506951" cy="3790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5"/>
          <p:cNvSpPr txBox="1"/>
          <p:nvPr/>
        </p:nvSpPr>
        <p:spPr>
          <a:xfrm>
            <a:off x="503640" y="503640"/>
            <a:ext cx="7975500" cy="5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ED6B2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SaaS</a:t>
            </a:r>
            <a:endParaRPr b="1" sz="3600">
              <a:solidFill>
                <a:srgbClr val="ED6B2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0" name="Google Shape;170;p35"/>
          <p:cNvSpPr txBox="1"/>
          <p:nvPr>
            <p:ph idx="1" type="body"/>
          </p:nvPr>
        </p:nvSpPr>
        <p:spPr>
          <a:xfrm>
            <a:off x="503650" y="1204550"/>
            <a:ext cx="4774500" cy="320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You can actually use Sentry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Much less time consumed by just 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running</a:t>
            </a: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it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Pretty expensive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If your usage is enormous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After that less expensive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Same libraries as for on-premise version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-"/>
            </a:pP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Easy migration from on-premise </a:t>
            </a:r>
            <a:b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version 👏</a:t>
            </a:r>
            <a:endParaRPr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71" name="Google Shape;17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5350" y="678865"/>
            <a:ext cx="2506951" cy="3790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